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54562"/>
            <a:ext cx="3274338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37695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322546"/>
            <a:ext cx="272998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STRATEGIC RECOMMENDATIONS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7715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 Plan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20472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3954542"/>
            <a:ext cx="2880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4444960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convert 73% non-subscribers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820472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68171" y="39545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368171" y="4444960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strengthen 80% loyal base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820472"/>
            <a:ext cx="4347567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5738" y="3954542"/>
            <a:ext cx="2859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715738" y="4444960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 groups and express shipping users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793790" y="5652730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Text 10"/>
          <p:cNvSpPr/>
          <p:nvPr/>
        </p:nvSpPr>
        <p:spPr>
          <a:xfrm>
            <a:off x="1028224" y="5887164"/>
            <a:ext cx="3402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1028224" y="637758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margin control</a:t>
            </a:r>
            <a:endParaRPr lang="en-US" sz="1750" dirty="0"/>
          </a:p>
        </p:txBody>
      </p:sp>
      <p:sp>
        <p:nvSpPr>
          <p:cNvPr id="18" name="Shape 12"/>
          <p:cNvSpPr/>
          <p:nvPr/>
        </p:nvSpPr>
        <p:spPr>
          <a:xfrm>
            <a:off x="7428548" y="5652730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9" name="Text 13"/>
          <p:cNvSpPr/>
          <p:nvPr/>
        </p:nvSpPr>
        <p:spPr>
          <a:xfrm>
            <a:off x="7662982" y="5887164"/>
            <a:ext cx="2876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662982" y="637758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items in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42806" y="426482"/>
            <a:ext cx="1527691" cy="259913"/>
          </a:xfrm>
          <a:prstGeom prst="roundRect">
            <a:avLst>
              <a:gd name="adj" fmla="val 20051"/>
            </a:avLst>
          </a:prstGeom>
          <a:solidFill>
            <a:srgbClr val="F7EDD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35794" y="494348"/>
            <a:ext cx="124063" cy="1240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1888" y="472916"/>
            <a:ext cx="1155621" cy="167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 OVERVIEW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542806" y="728782"/>
            <a:ext cx="3877627" cy="484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Foundation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542806" y="1450062"/>
            <a:ext cx="4426506" cy="511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4000" dirty="0"/>
          </a:p>
        </p:txBody>
      </p:sp>
      <p:sp>
        <p:nvSpPr>
          <p:cNvPr id="7" name="Text 4"/>
          <p:cNvSpPr/>
          <p:nvPr/>
        </p:nvSpPr>
        <p:spPr>
          <a:xfrm>
            <a:off x="1786652" y="2118955"/>
            <a:ext cx="1938814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542806" y="2424827"/>
            <a:ext cx="4426506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Transactions analyzed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101828" y="1450062"/>
            <a:ext cx="4426625" cy="511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4000" dirty="0"/>
          </a:p>
        </p:txBody>
      </p:sp>
      <p:sp>
        <p:nvSpPr>
          <p:cNvPr id="10" name="Text 7"/>
          <p:cNvSpPr/>
          <p:nvPr/>
        </p:nvSpPr>
        <p:spPr>
          <a:xfrm>
            <a:off x="6345674" y="2118955"/>
            <a:ext cx="1938814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Points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5101828" y="2424827"/>
            <a:ext cx="4426625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Features per customer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9660969" y="1450062"/>
            <a:ext cx="4426506" cy="511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4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4000" dirty="0"/>
          </a:p>
        </p:txBody>
      </p:sp>
      <p:sp>
        <p:nvSpPr>
          <p:cNvPr id="13" name="Text 10"/>
          <p:cNvSpPr/>
          <p:nvPr/>
        </p:nvSpPr>
        <p:spPr>
          <a:xfrm>
            <a:off x="10904815" y="2118955"/>
            <a:ext cx="1938814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Categories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9660969" y="2424827"/>
            <a:ext cx="4426506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 types tracked</a:t>
            </a:r>
            <a:endParaRPr lang="en-US" sz="120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06" y="2872383"/>
            <a:ext cx="8671679" cy="4913948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9600486" y="4692015"/>
            <a:ext cx="2326600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Data Captured</a:t>
            </a:r>
            <a:endParaRPr lang="en-US" sz="1800" dirty="0"/>
          </a:p>
        </p:txBody>
      </p:sp>
      <p:sp>
        <p:nvSpPr>
          <p:cNvPr id="17" name="Text 13"/>
          <p:cNvSpPr/>
          <p:nvPr/>
        </p:nvSpPr>
        <p:spPr>
          <a:xfrm>
            <a:off x="9600486" y="5088731"/>
            <a:ext cx="4494728" cy="835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location</a:t>
            </a:r>
            <a:endParaRPr lang="en-US" sz="1200" dirty="0"/>
          </a:p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details &amp; amounts</a:t>
            </a:r>
            <a:endParaRPr lang="en-US" sz="1200" dirty="0"/>
          </a:p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Shopping behavior patterns</a:t>
            </a:r>
            <a:endParaRPr lang="en-US" sz="1200" dirty="0"/>
          </a:p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Review ratings &amp; shipping preferences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76613"/>
            <a:ext cx="2101096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606629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552218"/>
            <a:ext cx="154150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008823"/>
            <a:ext cx="83430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0577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412807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5871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407753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 for analysis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16962" y="30577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412807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2" name="Text 9"/>
          <p:cNvSpPr/>
          <p:nvPr/>
        </p:nvSpPr>
        <p:spPr>
          <a:xfrm>
            <a:off x="5216962" y="35871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16962" y="407753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Checked structure and summary statistics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40133" y="305776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3412807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6" name="Text 13"/>
          <p:cNvSpPr/>
          <p:nvPr/>
        </p:nvSpPr>
        <p:spPr>
          <a:xfrm>
            <a:off x="9640133" y="35871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640133" y="4077533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37 missing review ratings using median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93790" y="5555218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0" name="Text 17"/>
          <p:cNvSpPr/>
          <p:nvPr/>
        </p:nvSpPr>
        <p:spPr>
          <a:xfrm>
            <a:off x="793790" y="5729526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93790" y="621994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 metrics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428548" y="520017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428548" y="5555218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4" name="Text 21"/>
          <p:cNvSpPr/>
          <p:nvPr/>
        </p:nvSpPr>
        <p:spPr>
          <a:xfrm>
            <a:off x="7428548" y="5729526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428548" y="621994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Loaded cleaned data into PostgreSQL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820341"/>
            <a:ext cx="1713786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942737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888325"/>
            <a:ext cx="116943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SQL INSIGHTS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13373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Business Questions Answered</a:t>
            </a:r>
            <a:endParaRPr lang="en-US" sz="4450" dirty="0"/>
          </a:p>
        </p:txBody>
      </p:sp>
      <p:sp>
        <p:nvSpPr>
          <p:cNvPr id="7" name="Shape 3"/>
          <p:cNvSpPr/>
          <p:nvPr/>
        </p:nvSpPr>
        <p:spPr>
          <a:xfrm>
            <a:off x="793790" y="3095030"/>
            <a:ext cx="2367558" cy="2765227"/>
          </a:xfrm>
          <a:prstGeom prst="roundRect">
            <a:avLst>
              <a:gd name="adj" fmla="val 402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28224" y="3329464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Analysis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28224" y="4174212"/>
            <a:ext cx="18986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 comparison &amp; spending patterns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3388162" y="3095030"/>
            <a:ext cx="2367558" cy="2765227"/>
          </a:xfrm>
          <a:prstGeom prst="roundRect">
            <a:avLst>
              <a:gd name="adj" fmla="val 402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3622596" y="3329464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3622596" y="4174212"/>
            <a:ext cx="18986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New, Returning, and Loyal classification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5982533" y="3095030"/>
            <a:ext cx="2367558" cy="2765227"/>
          </a:xfrm>
          <a:prstGeom prst="roundRect">
            <a:avLst>
              <a:gd name="adj" fmla="val 402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216968" y="3329464"/>
            <a:ext cx="18986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Performance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6216968" y="4174212"/>
            <a:ext cx="18986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Top-rated items &amp; category leaders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93790" y="6087070"/>
            <a:ext cx="7556302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3"/>
          <p:cNvSpPr/>
          <p:nvPr/>
        </p:nvSpPr>
        <p:spPr>
          <a:xfrm>
            <a:off x="1028224" y="6321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 Impact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1028224" y="6811923"/>
            <a:ext cx="70874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High-spending discount users identified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600801"/>
            <a:ext cx="372213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Gender Revenue Gap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9638943" y="3252907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 2x more revenue than female customers, representing a significant opportunity for targeted marketing.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9638943" y="4959668"/>
            <a:ext cx="4205168" cy="1689616"/>
          </a:xfrm>
          <a:prstGeom prst="roundRect">
            <a:avLst>
              <a:gd name="adj" fmla="val 5638"/>
            </a:avLst>
          </a:prstGeom>
          <a:solidFill>
            <a:srgbClr val="F3E4B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757" y="5303758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376059" y="5243155"/>
            <a:ext cx="324123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Finding: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Male shoppers contribute 68% of total revenue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1276"/>
            <a:ext cx="4601885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2187416"/>
            <a:ext cx="230040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Distribution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93790" y="2559487"/>
            <a:ext cx="4331256" cy="583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Loyal:</a:t>
            </a:r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3,116 customers (80%)</a:t>
            </a:r>
            <a:endParaRPr lang="en-US" sz="115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Returning:</a:t>
            </a:r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701 customers (18%)</a:t>
            </a:r>
            <a:endParaRPr lang="en-US" sz="115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New:</a:t>
            </a:r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83 customers (2%)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793790" y="3229544"/>
            <a:ext cx="4331256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base of repeat buyers indicates healthy customer retention</a:t>
            </a:r>
            <a:endParaRPr lang="en-US" sz="11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845" y="1393508"/>
            <a:ext cx="5428655" cy="307621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117771" y="5576742"/>
            <a:ext cx="1813322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27%</a:t>
            </a:r>
            <a:endParaRPr lang="en-US" sz="29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817" y="4655317"/>
            <a:ext cx="2211467" cy="221146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103007" y="699930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793790" y="7287075"/>
            <a:ext cx="646152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1,053 customers with active subscriptions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9699069" y="5576742"/>
            <a:ext cx="1813322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73%</a:t>
            </a:r>
            <a:endParaRPr lang="en-US" sz="29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116" y="4655317"/>
            <a:ext cx="2211467" cy="221146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84306" y="699930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Non-Subscribers</a:t>
            </a:r>
            <a:endParaRPr lang="en-US" sz="1450" dirty="0"/>
          </a:p>
        </p:txBody>
      </p:sp>
      <p:sp>
        <p:nvSpPr>
          <p:cNvPr id="14" name="Text 9"/>
          <p:cNvSpPr/>
          <p:nvPr/>
        </p:nvSpPr>
        <p:spPr>
          <a:xfrm>
            <a:off x="7375088" y="7287075"/>
            <a:ext cx="646152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2,847 customers without subscriptions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871901"/>
            <a:ext cx="2724388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200191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947505"/>
            <a:ext cx="21647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 PERFORMANCE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404110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53051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50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994797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Rating: 3.86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⭐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453051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25278" y="550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Sandals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125278" y="599479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Rating: 3.84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⭐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453051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50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599479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Rating: 3.82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⭐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453051"/>
            <a:ext cx="1767840" cy="176784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788491" y="5504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Hat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0788491" y="5994797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Rating: 3.80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⭐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6677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0316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 Group Insights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9638943" y="3683794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adults lead revenue generation, but all segments show balanced contribution.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4976574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$59.76 across all ages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38943" y="5906453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rating: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3.75 stars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884057"/>
            <a:ext cx="2477572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4006453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3952042"/>
            <a:ext cx="19332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 BI DASHBOARD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4401026"/>
            <a:ext cx="7304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Visual Analytics Platform</a:t>
            </a:r>
            <a:endParaRPr lang="en-US" sz="4450" dirty="0"/>
          </a:p>
        </p:txBody>
      </p:sp>
      <p:sp>
        <p:nvSpPr>
          <p:cNvPr id="7" name="Shape 3"/>
          <p:cNvSpPr/>
          <p:nvPr/>
        </p:nvSpPr>
        <p:spPr>
          <a:xfrm>
            <a:off x="793790" y="5449967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51084" y="5707261"/>
            <a:ext cx="32845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Category Performance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51084" y="619767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 leads with $100K revenue, followed by Accessories at $70K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216962" y="5449967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474256" y="57072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Filters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74256" y="619767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Subscription status, gender, category, and shipping type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5449967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897427" y="57072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Metrics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9897427" y="619767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count, average purchase, and review ratings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2026-01-30T02:17:43Z</dcterms:created>
  <dcterms:modified xsi:type="dcterms:W3CDTF">2026-01-30T02:17:43Z</dcterms:modified>
</cp:coreProperties>
</file>